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0"/>
  </p:notesMasterIdLst>
  <p:sldIdLst>
    <p:sldId id="256" r:id="rId2"/>
    <p:sldId id="374" r:id="rId3"/>
    <p:sldId id="261" r:id="rId4"/>
    <p:sldId id="366" r:id="rId5"/>
    <p:sldId id="348" r:id="rId6"/>
    <p:sldId id="370" r:id="rId7"/>
    <p:sldId id="371" r:id="rId8"/>
    <p:sldId id="372" r:id="rId9"/>
    <p:sldId id="373" r:id="rId10"/>
    <p:sldId id="375" r:id="rId11"/>
    <p:sldId id="376" r:id="rId12"/>
    <p:sldId id="383" r:id="rId13"/>
    <p:sldId id="384" r:id="rId14"/>
    <p:sldId id="377" r:id="rId15"/>
    <p:sldId id="378" r:id="rId16"/>
    <p:sldId id="379" r:id="rId17"/>
    <p:sldId id="380" r:id="rId18"/>
    <p:sldId id="381" r:id="rId19"/>
    <p:sldId id="382" r:id="rId20"/>
    <p:sldId id="400" r:id="rId21"/>
    <p:sldId id="354" r:id="rId22"/>
    <p:sldId id="385" r:id="rId23"/>
    <p:sldId id="386" r:id="rId24"/>
    <p:sldId id="387" r:id="rId25"/>
    <p:sldId id="388" r:id="rId26"/>
    <p:sldId id="389" r:id="rId27"/>
    <p:sldId id="390" r:id="rId28"/>
    <p:sldId id="391" r:id="rId29"/>
    <p:sldId id="392" r:id="rId30"/>
    <p:sldId id="393" r:id="rId31"/>
    <p:sldId id="394" r:id="rId32"/>
    <p:sldId id="395" r:id="rId33"/>
    <p:sldId id="396" r:id="rId34"/>
    <p:sldId id="397" r:id="rId35"/>
    <p:sldId id="398" r:id="rId36"/>
    <p:sldId id="399" r:id="rId37"/>
    <p:sldId id="402" r:id="rId38"/>
    <p:sldId id="40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4"/>
    <p:restoredTop sz="80286"/>
  </p:normalViewPr>
  <p:slideViewPr>
    <p:cSldViewPr snapToGrid="0">
      <p:cViewPr varScale="1">
        <p:scale>
          <a:sx n="86" d="100"/>
          <a:sy n="86" d="100"/>
        </p:scale>
        <p:origin x="1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15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51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animationDemo</a:t>
            </a:r>
            <a:r>
              <a:rPr lang="en-US" dirty="0"/>
              <a:t> </a:t>
            </a:r>
          </a:p>
          <a:p>
            <a:r>
              <a:rPr lang="en-US" dirty="0"/>
              <a:t>https://</a:t>
            </a:r>
            <a:r>
              <a:rPr lang="en-US" dirty="0" err="1"/>
              <a:t>replit.com</a:t>
            </a:r>
            <a:r>
              <a:rPr lang="en-US" dirty="0"/>
              <a:t>/@CAIS117-F23/</a:t>
            </a:r>
            <a:r>
              <a:rPr lang="en-US" dirty="0" err="1"/>
              <a:t>animationDemo#main.py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24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Bouncing: </a:t>
            </a:r>
          </a:p>
          <a:p>
            <a:r>
              <a:rPr lang="en-US" dirty="0"/>
              <a:t>https://</a:t>
            </a:r>
            <a:r>
              <a:rPr lang="en-US" dirty="0" err="1"/>
              <a:t>replit.com</a:t>
            </a:r>
            <a:r>
              <a:rPr lang="en-US" dirty="0"/>
              <a:t>/@CAIS117-F23/</a:t>
            </a:r>
            <a:r>
              <a:rPr lang="en-US" dirty="0" err="1"/>
              <a:t>bouncingBall#main.py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69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11/14/23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crouser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Animation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3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481" y="338328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1413362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9559" y="338328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3608474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86FF1-220F-5E49-B7D9-C98825C42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What do I need to</a:t>
            </a:r>
            <a:r>
              <a:rPr lang="en-US" sz="2800" b="1" dirty="0"/>
              <a:t> be able do </a:t>
            </a:r>
          </a:p>
          <a:p>
            <a:pPr marL="0" indent="0" algn="ctr">
              <a:buNone/>
            </a:pPr>
            <a:r>
              <a:rPr lang="en-US" sz="2800" dirty="0"/>
              <a:t>to make that happen?</a:t>
            </a:r>
          </a:p>
        </p:txBody>
      </p:sp>
    </p:spTree>
    <p:extLst>
      <p:ext uri="{BB962C8B-B14F-4D97-AF65-F5344CB8AC3E}">
        <p14:creationId xmlns:p14="http://schemas.microsoft.com/office/powerpoint/2010/main" val="3018742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830"/>
          <a:stretch/>
        </p:blipFill>
        <p:spPr>
          <a:xfrm>
            <a:off x="3570157" y="857732"/>
            <a:ext cx="8229600" cy="513339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motion</a:t>
            </a:r>
          </a:p>
        </p:txBody>
      </p:sp>
    </p:spTree>
    <p:extLst>
      <p:ext uri="{BB962C8B-B14F-4D97-AF65-F5344CB8AC3E}">
        <p14:creationId xmlns:p14="http://schemas.microsoft.com/office/powerpoint/2010/main" val="1858072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040"/>
          <a:stretch/>
        </p:blipFill>
        <p:spPr>
          <a:xfrm>
            <a:off x="3589560" y="895055"/>
            <a:ext cx="8229600" cy="505874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motion</a:t>
            </a:r>
          </a:p>
        </p:txBody>
      </p:sp>
    </p:spTree>
    <p:extLst>
      <p:ext uri="{BB962C8B-B14F-4D97-AF65-F5344CB8AC3E}">
        <p14:creationId xmlns:p14="http://schemas.microsoft.com/office/powerpoint/2010/main" val="3617055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994"/>
          <a:stretch/>
        </p:blipFill>
        <p:spPr>
          <a:xfrm>
            <a:off x="3495207" y="1123837"/>
            <a:ext cx="8229600" cy="46295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motion</a:t>
            </a:r>
          </a:p>
        </p:txBody>
      </p:sp>
    </p:spTree>
    <p:extLst>
      <p:ext uri="{BB962C8B-B14F-4D97-AF65-F5344CB8AC3E}">
        <p14:creationId xmlns:p14="http://schemas.microsoft.com/office/powerpoint/2010/main" val="2889231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203"/>
          <a:stretch/>
        </p:blipFill>
        <p:spPr>
          <a:xfrm>
            <a:off x="3525187" y="1170127"/>
            <a:ext cx="8229600" cy="455489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" pitchFamily="2" charset="0"/>
              </a:rPr>
              <a:t>.move()</a:t>
            </a:r>
            <a:r>
              <a:rPr lang="en-US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1070464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412"/>
          <a:stretch/>
        </p:blipFill>
        <p:spPr>
          <a:xfrm>
            <a:off x="3525187" y="1244772"/>
            <a:ext cx="8229600" cy="44802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" pitchFamily="2" charset="0"/>
              </a:rPr>
              <a:t>.move()</a:t>
            </a:r>
            <a:r>
              <a:rPr lang="en-US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39569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482"/>
          <a:stretch/>
        </p:blipFill>
        <p:spPr>
          <a:xfrm>
            <a:off x="3525187" y="1123837"/>
            <a:ext cx="8229600" cy="472284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Animation: call </a:t>
            </a:r>
            <a:r>
              <a:rPr lang="en-US" b="1" dirty="0">
                <a:latin typeface="Courier" pitchFamily="2" charset="0"/>
              </a:rPr>
              <a:t>.move()</a:t>
            </a:r>
            <a:r>
              <a:rPr lang="en-US" dirty="0"/>
              <a:t> method &gt;1x</a:t>
            </a:r>
          </a:p>
        </p:txBody>
      </p:sp>
    </p:spTree>
    <p:extLst>
      <p:ext uri="{BB962C8B-B14F-4D97-AF65-F5344CB8AC3E}">
        <p14:creationId xmlns:p14="http://schemas.microsoft.com/office/powerpoint/2010/main" val="1328939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645"/>
          <a:stretch/>
        </p:blipFill>
        <p:spPr>
          <a:xfrm>
            <a:off x="3540177" y="913716"/>
            <a:ext cx="8229600" cy="502142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Animation: call </a:t>
            </a:r>
            <a:r>
              <a:rPr lang="en-US" b="1" dirty="0">
                <a:latin typeface="Courier" pitchFamily="2" charset="0"/>
              </a:rPr>
              <a:t>.move()</a:t>
            </a:r>
            <a:r>
              <a:rPr lang="en-US" dirty="0"/>
              <a:t> method &gt;1x</a:t>
            </a:r>
          </a:p>
        </p:txBody>
      </p:sp>
    </p:spTree>
    <p:extLst>
      <p:ext uri="{BB962C8B-B14F-4D97-AF65-F5344CB8AC3E}">
        <p14:creationId xmlns:p14="http://schemas.microsoft.com/office/powerpoint/2010/main" val="1957890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Animation basics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understanding motion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latin typeface="Courier" pitchFamily="2" charset="0"/>
                <a:cs typeface="Arial" panose="020B0604020202020204" pitchFamily="34" charset="0"/>
              </a:rPr>
              <a:t>.move()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keeping objects on the screen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7F99-196B-DB4F-9701-33FD4E36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organization of animation </a:t>
            </a:r>
            <a:r>
              <a:rPr lang="en-US" b="1" dirty="0">
                <a:latin typeface="Courier" pitchFamily="2" charset="0"/>
              </a:rPr>
              <a:t>main()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3CBFF-3322-C141-B392-FA49C631A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def main():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1. open the graphics window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2. define/initialize graphic objects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3. start animation loop, stop 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   specific user interaction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	while </a:t>
            </a:r>
            <a:r>
              <a:rPr lang="en-US" dirty="0" err="1">
                <a:latin typeface="Courier" pitchFamily="2" charset="0"/>
              </a:rPr>
              <a:t>win.checkMouse</a:t>
            </a:r>
            <a:r>
              <a:rPr lang="en-US" dirty="0">
                <a:latin typeface="Courier" pitchFamily="2" charset="0"/>
              </a:rPr>
              <a:t>() == None: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	# 4. move/update each object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Loop is over.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5. close the graphic window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736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1BA7-078A-4E44-B7B3-88C19963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animated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077A08-4E02-9B4F-B897-C5EEC084109E}"/>
              </a:ext>
            </a:extLst>
          </p:cNvPr>
          <p:cNvGrpSpPr/>
          <p:nvPr/>
        </p:nvGrpSpPr>
        <p:grpSpPr>
          <a:xfrm>
            <a:off x="5019519" y="1922275"/>
            <a:ext cx="4951562" cy="3802745"/>
            <a:chOff x="2096219" y="2052401"/>
            <a:chExt cx="4951562" cy="38027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E76979-DF25-784E-AED0-1D0131D52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557A84-B99C-D644-9385-13ED648F9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2274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86FF1-220F-5E49-B7D9-C98825C42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How do we keep an object from </a:t>
            </a:r>
          </a:p>
          <a:p>
            <a:pPr marL="0" indent="0" algn="ctr">
              <a:buNone/>
            </a:pPr>
            <a:r>
              <a:rPr lang="en-US" sz="2800" b="1" dirty="0"/>
              <a:t>moving off the screen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38924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352" y="918288"/>
            <a:ext cx="6695230" cy="502142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55167" y="5620916"/>
            <a:ext cx="8229600" cy="3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11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7362" y="769393"/>
            <a:ext cx="6695230" cy="5021422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40177" y="5472022"/>
            <a:ext cx="8229600" cy="3187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D032E85-6F33-06E6-5235-EFDC74FA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35745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7383" y="709432"/>
            <a:ext cx="6695229" cy="5021422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10197" y="5412061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E8C6C52-139D-DC3D-5F3A-4933AD082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17520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7383" y="664463"/>
            <a:ext cx="6695229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10197" y="5367091"/>
            <a:ext cx="8229600" cy="3187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DF6F14E-D0BF-9A20-523F-14DA682FF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232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7382" y="769394"/>
            <a:ext cx="6695228" cy="502142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61" y="2438399"/>
            <a:ext cx="2905593" cy="2373443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10197" y="5472022"/>
            <a:ext cx="8229600" cy="3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18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7382" y="799374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10197" y="5502002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F51922B-2108-E3A7-1B42-5CC258B7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64595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7382" y="769393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10197" y="5472021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2A5256A-6336-D357-5E78-0B81C8B9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47587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560" y="1772566"/>
            <a:ext cx="5717096" cy="42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Char char="ü"/>
            </a:pPr>
            <a:r>
              <a:rPr lang="en-US" dirty="0"/>
              <a:t>Draw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“graphical primitives”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373257" y="2784349"/>
            <a:ext cx="1369629" cy="1833265"/>
            <a:chOff x="5410200" y="3429000"/>
            <a:chExt cx="1369629" cy="1833265"/>
          </a:xfrm>
        </p:grpSpPr>
        <p:grpSp>
          <p:nvGrpSpPr>
            <p:cNvPr id="21" name="Group 20"/>
            <p:cNvGrpSpPr/>
            <p:nvPr/>
          </p:nvGrpSpPr>
          <p:grpSpPr>
            <a:xfrm>
              <a:off x="5867400" y="4343400"/>
              <a:ext cx="912429" cy="918865"/>
              <a:chOff x="6324600" y="4648200"/>
              <a:chExt cx="912429" cy="918865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H="1" flipV="1">
                <a:off x="6477000" y="4648200"/>
                <a:ext cx="2286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6324600" y="5105400"/>
                <a:ext cx="9124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Areas</a:t>
                </a: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5410200" y="3429000"/>
              <a:ext cx="1143000" cy="762000"/>
            </a:xfrm>
            <a:prstGeom prst="rect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96857" y="2022348"/>
            <a:ext cx="1315127" cy="1600200"/>
            <a:chOff x="3733800" y="2667000"/>
            <a:chExt cx="1315127" cy="1600200"/>
          </a:xfrm>
        </p:grpSpPr>
        <p:grpSp>
          <p:nvGrpSpPr>
            <p:cNvPr id="20" name="Group 19"/>
            <p:cNvGrpSpPr/>
            <p:nvPr/>
          </p:nvGrpSpPr>
          <p:grpSpPr>
            <a:xfrm>
              <a:off x="4191000" y="2667000"/>
              <a:ext cx="857927" cy="990600"/>
              <a:chOff x="4032556" y="2743200"/>
              <a:chExt cx="857927" cy="990600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H="1">
                <a:off x="4191000" y="3200400"/>
                <a:ext cx="3048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032556" y="2743200"/>
                <a:ext cx="857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Lines</a:t>
                </a:r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>
              <a:off x="3733800" y="3352800"/>
              <a:ext cx="990600" cy="914400"/>
            </a:xfrm>
            <a:prstGeom prst="line">
              <a:avLst/>
            </a:prstGeom>
            <a:ln w="76200" cap="rnd" cmpd="sng">
              <a:solidFill>
                <a:srgbClr val="7F8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5325257" y="3317749"/>
            <a:ext cx="976549" cy="1376065"/>
            <a:chOff x="2362200" y="3962400"/>
            <a:chExt cx="976549" cy="1376065"/>
          </a:xfrm>
        </p:grpSpPr>
        <p:grpSp>
          <p:nvGrpSpPr>
            <p:cNvPr id="19" name="Group 18"/>
            <p:cNvGrpSpPr/>
            <p:nvPr/>
          </p:nvGrpSpPr>
          <p:grpSpPr>
            <a:xfrm>
              <a:off x="2362200" y="4267200"/>
              <a:ext cx="976549" cy="1071265"/>
              <a:chOff x="1066800" y="3886200"/>
              <a:chExt cx="976549" cy="1071265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1524000" y="3886200"/>
                <a:ext cx="76200" cy="6858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1066800" y="4495800"/>
                <a:ext cx="976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Points</a:t>
                </a:r>
              </a:p>
            </p:txBody>
          </p:sp>
        </p:grpSp>
        <p:sp>
          <p:nvSpPr>
            <p:cNvPr id="27" name="Oval 26"/>
            <p:cNvSpPr/>
            <p:nvPr/>
          </p:nvSpPr>
          <p:spPr>
            <a:xfrm>
              <a:off x="2819400" y="3962400"/>
              <a:ext cx="228600" cy="228600"/>
            </a:xfrm>
            <a:prstGeom prst="ellipse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6168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352" y="918289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55167" y="5620917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8D8A97C-B948-4598-546A-7DDCEDA7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08453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2372" y="918289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25187" y="5620917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74E3361-2851-2E6C-26B5-02F314A7A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5673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2391" y="918289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495206" y="5620917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18EA561-D1E2-4607-53AC-B9C7834D0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94451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2412" y="799373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465227" y="5502001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D2D6011-ED1D-496C-C48E-A7651288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36272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7362" y="918289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40177" y="5620917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1D6D850-402C-49B4-2532-848705CF8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11583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2411" y="918289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465226" y="5620917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D20C600-F366-A6C2-EC7F-C6D33E5D8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0186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2392" y="918289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495207" y="5620917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18DDB7E-5BFA-A90B-B96B-570CDB0F6000}"/>
              </a:ext>
            </a:extLst>
          </p:cNvPr>
          <p:cNvSpPr txBox="1">
            <a:spLocks/>
          </p:cNvSpPr>
          <p:nvPr/>
        </p:nvSpPr>
        <p:spPr>
          <a:xfrm>
            <a:off x="182381" y="2438399"/>
            <a:ext cx="3100466" cy="22235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Every </a:t>
            </a:r>
            <a:r>
              <a:rPr lang="en-US" b="1">
                <a:latin typeface="Courier" pitchFamily="2" charset="0"/>
              </a:rPr>
              <a:t>graphics</a:t>
            </a:r>
            <a:r>
              <a:rPr lang="en-US"/>
              <a:t> element is an </a:t>
            </a:r>
            <a:r>
              <a:rPr lang="en-US" b="1">
                <a:latin typeface="Courier" pitchFamily="2" charset="0"/>
              </a:rPr>
              <a:t>Object</a:t>
            </a:r>
            <a:r>
              <a:rPr lang="en-US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054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(again)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86FF1-220F-5E49-B7D9-C98825C42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Using this, how do we keep an object from </a:t>
            </a:r>
          </a:p>
          <a:p>
            <a:pPr marL="0" indent="0" algn="ctr">
              <a:buNone/>
            </a:pPr>
            <a:r>
              <a:rPr lang="en-US" sz="2400" b="1" dirty="0"/>
              <a:t>moving off the screen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09153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1BA7-078A-4E44-B7B3-88C19963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Bouncing off the walls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077A08-4E02-9B4F-B897-C5EEC084109E}"/>
              </a:ext>
            </a:extLst>
          </p:cNvPr>
          <p:cNvGrpSpPr/>
          <p:nvPr/>
        </p:nvGrpSpPr>
        <p:grpSpPr>
          <a:xfrm>
            <a:off x="5049499" y="1922275"/>
            <a:ext cx="4951562" cy="3802745"/>
            <a:chOff x="2096219" y="2052401"/>
            <a:chExt cx="4951562" cy="38027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E76979-DF25-784E-AED0-1D0131D52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557A84-B99C-D644-9385-13ED648F9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751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531" y="1772566"/>
            <a:ext cx="5717096" cy="42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Char char="ü"/>
            </a:pPr>
            <a:r>
              <a:rPr lang="en-US" dirty="0"/>
              <a:t>Draw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using the </a:t>
            </a:r>
            <a:r>
              <a:rPr lang="en-US" sz="2800" b="1" dirty="0">
                <a:latin typeface="Courier" pitchFamily="2" charset="0"/>
              </a:rPr>
              <a:t>graphics</a:t>
            </a:r>
            <a:r>
              <a:rPr lang="en-US" sz="2800" dirty="0"/>
              <a:t> module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D7C0D-D2ED-F646-B37E-82394A4857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05"/>
          <a:stretch/>
        </p:blipFill>
        <p:spPr>
          <a:xfrm>
            <a:off x="6222282" y="2453111"/>
            <a:ext cx="2925288" cy="187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6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D26E61-0001-564A-906B-EB402429C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05"/>
          <a:stretch/>
        </p:blipFill>
        <p:spPr>
          <a:xfrm>
            <a:off x="6701967" y="2408215"/>
            <a:ext cx="2925288" cy="18706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Make it move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9834B-3331-1B46-BC7C-7BDE16D66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216" y="1727670"/>
            <a:ext cx="5717096" cy="42121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87D0E2-31C8-7C4F-B439-20C8F528BA01}"/>
              </a:ext>
            </a:extLst>
          </p:cNvPr>
          <p:cNvSpPr/>
          <p:nvPr/>
        </p:nvSpPr>
        <p:spPr>
          <a:xfrm>
            <a:off x="3487713" y="1727671"/>
            <a:ext cx="1959429" cy="3050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481" y="338328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35955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0157" y="338328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747426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9560" y="338328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1219715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481" y="338328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238758378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751</TotalTime>
  <Words>376</Words>
  <Application>Microsoft Macintosh PowerPoint</Application>
  <PresentationFormat>Widescreen</PresentationFormat>
  <Paragraphs>78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Corbel</vt:lpstr>
      <vt:lpstr>Courier</vt:lpstr>
      <vt:lpstr>Wingdings</vt:lpstr>
      <vt:lpstr>Wingdings 2</vt:lpstr>
      <vt:lpstr>Frame</vt:lpstr>
      <vt:lpstr>Intro to Coding with Python– Animation</vt:lpstr>
      <vt:lpstr>Plan for Today</vt:lpstr>
      <vt:lpstr>Draw stuff</vt:lpstr>
      <vt:lpstr>Draw stuff</vt:lpstr>
      <vt:lpstr>2. Make it move</vt:lpstr>
      <vt:lpstr>Animation basics</vt:lpstr>
      <vt:lpstr>Animation basics</vt:lpstr>
      <vt:lpstr>Animation basics</vt:lpstr>
      <vt:lpstr>Animation basics</vt:lpstr>
      <vt:lpstr>Animation basics</vt:lpstr>
      <vt:lpstr>Animation basics</vt:lpstr>
      <vt:lpstr>Discussion</vt:lpstr>
      <vt:lpstr>Understanding motion</vt:lpstr>
      <vt:lpstr>Understanding motion</vt:lpstr>
      <vt:lpstr>Understanding motion</vt:lpstr>
      <vt:lpstr>The .move() method</vt:lpstr>
      <vt:lpstr>The .move() method</vt:lpstr>
      <vt:lpstr>Animation: call .move() method &gt;1x</vt:lpstr>
      <vt:lpstr>Animation: call .move() method &gt;1x</vt:lpstr>
      <vt:lpstr>Basic organization of animation main()</vt:lpstr>
      <vt:lpstr>Our first animated graphics program </vt:lpstr>
      <vt:lpstr>Discussion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PowerPoint Presentation</vt:lpstr>
      <vt:lpstr>Discussion (again)</vt:lpstr>
      <vt:lpstr>Bouncing off the walls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39</cp:revision>
  <dcterms:created xsi:type="dcterms:W3CDTF">2023-08-03T18:49:17Z</dcterms:created>
  <dcterms:modified xsi:type="dcterms:W3CDTF">2023-11-14T13:49:17Z</dcterms:modified>
</cp:coreProperties>
</file>